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4"/>
    <p:sldMasterId id="214748367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y="5143500" cx="9144000"/>
  <p:notesSz cx="6858000" cy="9144000"/>
  <p:embeddedFontLst>
    <p:embeddedFont>
      <p:font typeface="Raleway"/>
      <p:regular r:id="rId21"/>
      <p:bold r:id="rId22"/>
      <p:italic r:id="rId23"/>
      <p:boldItalic r:id="rId2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font" Target="fonts/Raleway-bold.fntdata"/><Relationship Id="rId21" Type="http://schemas.openxmlformats.org/officeDocument/2006/relationships/font" Target="fonts/Raleway-regular.fntdata"/><Relationship Id="rId24" Type="http://schemas.openxmlformats.org/officeDocument/2006/relationships/font" Target="fonts/Raleway-boldItalic.fntdata"/><Relationship Id="rId23" Type="http://schemas.openxmlformats.org/officeDocument/2006/relationships/font" Target="fonts/Raleway-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ebc9195d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6ebc9195d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dd5154f2c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dd5154f2c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r>
              <a:rPr lang="en"/>
              <a:t>ck =0 – </a:t>
            </a:r>
            <a:r>
              <a:rPr lang="en"/>
              <a:t>This is not considered safe, and is provided purely to show how much latency is due to waiting for acknowledge- ment.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e3002cc530_0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e3002cc53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e3002cc530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e3002cc530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3002cc53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3002cc53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2e3002cc530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2e3002cc530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dd5154f2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dd5154f2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%It’s about 5,000 sq. deg. per night, *twice*, 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%average. That is, about 1,000 visits per night on average. You return 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%the same position on the sky in about 3-4 nights (in any band). Btw, it’s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%a nice coincidence worth remembering that the total exposure time per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%position over 10 years (in all bands) is equal to about one observing night.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dd5154f2ce_0_5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dd5154f2ce_0_5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e3002cc530_0_2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e3002cc530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e3002cc530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e3002cc530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2dd5154f2ce_0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2dd5154f2c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dd5154f2c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2dd5154f2c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Do this now as we have (1) the resources with us and (2) it would be easier than trying to do this during operations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e3002cc530_0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e3002cc530_0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e3002cc530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e3002cc530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.png"/><Relationship Id="rId4" Type="http://schemas.openxmlformats.org/officeDocument/2006/relationships/image" Target="../media/image6.png"/><Relationship Id="rId5" Type="http://schemas.openxmlformats.org/officeDocument/2006/relationships/image" Target="../media/image3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ubin template - Light 1">
  <p:cSld name="TITLE_2">
    <p:bg>
      <p:bgPr>
        <a:solidFill>
          <a:srgbClr val="058B8C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 b="0" l="0" r="13733" t="0"/>
          <a:stretch/>
        </p:blipFill>
        <p:spPr>
          <a:xfrm>
            <a:off x="2044550" y="0"/>
            <a:ext cx="7099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/>
          <p:nvPr/>
        </p:nvSpPr>
        <p:spPr>
          <a:xfrm>
            <a:off x="50" y="0"/>
            <a:ext cx="2044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2"/>
          <p:cNvPicPr preferRelativeResize="0"/>
          <p:nvPr/>
        </p:nvPicPr>
        <p:blipFill rotWithShape="1">
          <a:blip r:embed="rId3">
            <a:alphaModFix/>
          </a:blip>
          <a:srcRect b="-7251" l="34714" r="34714" t="47911"/>
          <a:stretch/>
        </p:blipFill>
        <p:spPr>
          <a:xfrm>
            <a:off x="50" y="1085275"/>
            <a:ext cx="2044500" cy="405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0"/>
            <a:ext cx="2044500" cy="20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" name="Google Shape;21;p2"/>
          <p:cNvSpPr txBox="1"/>
          <p:nvPr>
            <p:ph type="ctrTitle"/>
          </p:nvPr>
        </p:nvSpPr>
        <p:spPr>
          <a:xfrm>
            <a:off x="2699075" y="297625"/>
            <a:ext cx="6133200" cy="20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2" name="Google Shape;22;p2"/>
          <p:cNvSpPr txBox="1"/>
          <p:nvPr>
            <p:ph idx="1" type="subTitle"/>
          </p:nvPr>
        </p:nvSpPr>
        <p:spPr>
          <a:xfrm>
            <a:off x="2699075" y="2175450"/>
            <a:ext cx="608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ource Sans Pro"/>
              <a:buNone/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23" name="Google Shape;23;p2"/>
          <p:cNvPicPr preferRelativeResize="0"/>
          <p:nvPr/>
        </p:nvPicPr>
        <p:blipFill rotWithShape="1">
          <a:blip r:embed="rId5">
            <a:alphaModFix/>
          </a:blip>
          <a:srcRect b="9296" l="0" r="0" t="9296"/>
          <a:stretch/>
        </p:blipFill>
        <p:spPr>
          <a:xfrm>
            <a:off x="2622875" y="4101800"/>
            <a:ext cx="6082806" cy="870451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Google Shape;24;p2"/>
          <p:cNvSpPr txBox="1"/>
          <p:nvPr>
            <p:ph idx="2" type="subTitle"/>
          </p:nvPr>
        </p:nvSpPr>
        <p:spPr>
          <a:xfrm>
            <a:off x="2699075" y="3079850"/>
            <a:ext cx="60828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&amp;S section">
  <p:cSld name="SECTION_HEADER_1_1_2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7" name="Google Shape;67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635369" y="1384120"/>
            <a:ext cx="5873262" cy="3303707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1"/>
          <p:cNvSpPr txBox="1"/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Source Sans Pro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ystem Integration Testing &amp; Commissioning section">
  <p:cSld name="SECTION_HEADER_1_1_2_1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2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" name="Google Shape;71;p12"/>
          <p:cNvSpPr txBox="1"/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Source Sans Pro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72" name="Google Shape;72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3034349" y="1788550"/>
            <a:ext cx="2843550" cy="30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m section">
  <p:cSld name="SECTION_HEADER_1_1_2_1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3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3"/>
          <p:cNvSpPr txBox="1"/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Source Sans Pro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76" name="Google Shape;7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856777" y="2050435"/>
            <a:ext cx="3430447" cy="24589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M section">
  <p:cSld name="SECTION_HEADER_1_1_2_1_1_1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" name="Google Shape;79;p14"/>
          <p:cNvSpPr txBox="1"/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Source Sans Pro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0" name="Google Shape;80;p14"/>
          <p:cNvPicPr preferRelativeResize="0"/>
          <p:nvPr/>
        </p:nvPicPr>
        <p:blipFill rotWithShape="1">
          <a:blip r:embed="rId2">
            <a:alphaModFix/>
          </a:blip>
          <a:srcRect b="0" l="0" r="0" t="20458"/>
          <a:stretch/>
        </p:blipFill>
        <p:spPr>
          <a:xfrm>
            <a:off x="826477" y="2376798"/>
            <a:ext cx="7491048" cy="2280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PO section">
  <p:cSld name="SECTION_HEADER_1_1_2_1_1_1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5"/>
          <p:cNvSpPr txBox="1"/>
          <p:nvPr>
            <p:ph type="title"/>
          </p:nvPr>
        </p:nvSpPr>
        <p:spPr>
          <a:xfrm>
            <a:off x="311700" y="852525"/>
            <a:ext cx="8520600" cy="5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Font typeface="Source Sans Pro"/>
              <a:buNone/>
              <a:defRPr sz="3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pic>
        <p:nvPicPr>
          <p:cNvPr id="84" name="Google Shape;84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53415" y="2231347"/>
            <a:ext cx="4358044" cy="2452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– SLAC">
  <p:cSld name="TITLE_AND_BODY_1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1409575" y="246650"/>
            <a:ext cx="63957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8" name="Google Shape;88;p16"/>
          <p:cNvPicPr preferRelativeResize="0"/>
          <p:nvPr/>
        </p:nvPicPr>
        <p:blipFill rotWithShape="1">
          <a:blip r:embed="rId2">
            <a:alphaModFix/>
          </a:blip>
          <a:srcRect b="-3203" l="0" r="10" t="-3213"/>
          <a:stretch/>
        </p:blipFill>
        <p:spPr>
          <a:xfrm>
            <a:off x="7994325" y="419448"/>
            <a:ext cx="902675" cy="2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Font typeface="Source Sans Pro"/>
              <a:buNone/>
              <a:defRPr b="1" sz="120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Font typeface="Source Sans Pro"/>
              <a:buChar char="●"/>
              <a:defRPr sz="14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 algn="ctr">
              <a:spcBef>
                <a:spcPts val="400"/>
              </a:spcBef>
              <a:spcAft>
                <a:spcPts val="0"/>
              </a:spcAft>
              <a:buSzPts val="1400"/>
              <a:buFont typeface="Source Sans Pro"/>
              <a:buChar char="○"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1150" lvl="2" marL="1371600" rtl="0" algn="ctr">
              <a:spcBef>
                <a:spcPts val="400"/>
              </a:spcBef>
              <a:spcAft>
                <a:spcPts val="0"/>
              </a:spcAft>
              <a:buSzPts val="1300"/>
              <a:buFont typeface="Source Sans Pro"/>
              <a:buChar char="■"/>
              <a:defRPr sz="1300"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04800" lvl="3" marL="1828800" rtl="0" algn="ctr">
              <a:spcBef>
                <a:spcPts val="400"/>
              </a:spcBef>
              <a:spcAft>
                <a:spcPts val="0"/>
              </a:spcAft>
              <a:buSzPts val="1200"/>
              <a:buFont typeface="Source Sans Pro"/>
              <a:buChar char="●"/>
              <a:defRPr sz="1200"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298450" lvl="4" marL="2286000" rtl="0" algn="ctr">
              <a:spcBef>
                <a:spcPts val="400"/>
              </a:spcBef>
              <a:spcAft>
                <a:spcPts val="0"/>
              </a:spcAft>
              <a:buSzPts val="1100"/>
              <a:buFont typeface="Source Sans Pro"/>
              <a:buChar char="○"/>
              <a:defRPr sz="1100"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292100" lvl="5" marL="2743200" rtl="0" algn="ctr">
              <a:spcBef>
                <a:spcPts val="400"/>
              </a:spcBef>
              <a:spcAft>
                <a:spcPts val="0"/>
              </a:spcAft>
              <a:buSzPts val="1000"/>
              <a:buFont typeface="Source Sans Pro"/>
              <a:buChar char="■"/>
              <a:defRPr sz="1000"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285750" lvl="6" marL="3200400" rtl="0" algn="ctr">
              <a:spcBef>
                <a:spcPts val="400"/>
              </a:spcBef>
              <a:spcAft>
                <a:spcPts val="0"/>
              </a:spcAft>
              <a:buSzPts val="900"/>
              <a:buFont typeface="Source Sans Pro"/>
              <a:buChar char="●"/>
              <a:defRPr sz="900"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279400" lvl="7" marL="3657600" rtl="0" algn="ctr">
              <a:spcBef>
                <a:spcPts val="400"/>
              </a:spcBef>
              <a:spcAft>
                <a:spcPts val="0"/>
              </a:spcAft>
              <a:buSzPts val="800"/>
              <a:buFont typeface="Source Sans Pro"/>
              <a:buChar char="○"/>
              <a:defRPr sz="800"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273050" lvl="8" marL="4114800" rtl="0" algn="ctr">
              <a:spcBef>
                <a:spcPts val="400"/>
              </a:spcBef>
              <a:spcAft>
                <a:spcPts val="400"/>
              </a:spcAft>
              <a:buSzPts val="700"/>
              <a:buFont typeface="Source Sans Pro"/>
              <a:buChar char="■"/>
              <a:defRPr sz="700"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93" name="Google Shape;93;p17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AND_BODY 2_2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1409575" y="246650"/>
            <a:ext cx="749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bg>
      <p:bgPr>
        <a:solidFill>
          <a:schemeClr val="lt1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1314451" y="175872"/>
            <a:ext cx="77415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400"/>
              <a:buFont typeface="Arial"/>
              <a:buNone/>
              <a:defRPr>
                <a:solidFill>
                  <a:srgbClr val="00BABC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" type="body"/>
          </p:nvPr>
        </p:nvSpPr>
        <p:spPr>
          <a:xfrm>
            <a:off x="171450" y="885826"/>
            <a:ext cx="87951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Verdana"/>
              <a:buChar char="●"/>
              <a:defRPr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Verdana"/>
              <a:buChar char="○"/>
              <a:defRPr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Verdana"/>
              <a:buChar char="■"/>
              <a:defRPr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Verdana"/>
              <a:buChar char="●"/>
              <a:defRPr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Verdana"/>
              <a:buChar char="○"/>
              <a:defRPr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■"/>
              <a:defRPr>
                <a:latin typeface="Verdana"/>
                <a:ea typeface="Verdana"/>
                <a:cs typeface="Verdana"/>
                <a:sym typeface="Verdana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  <a:defRPr>
                <a:latin typeface="Verdana"/>
                <a:ea typeface="Verdana"/>
                <a:cs typeface="Verdana"/>
                <a:sym typeface="Verdana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○"/>
              <a:defRPr>
                <a:latin typeface="Verdana"/>
                <a:ea typeface="Verdana"/>
                <a:cs typeface="Verdana"/>
                <a:sym typeface="Verdana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000"/>
              </a:spcBef>
              <a:spcAft>
                <a:spcPts val="400"/>
              </a:spcAft>
              <a:buClr>
                <a:schemeClr val="dk1"/>
              </a:buClr>
              <a:buSzPts val="1400"/>
              <a:buFont typeface="Verdana"/>
              <a:buChar char="■"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572654" y="4857750"/>
            <a:ext cx="393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</a:t>
            </a: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bg>
      <p:bgPr>
        <a:solidFill>
          <a:schemeClr val="lt1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1314451" y="175872"/>
            <a:ext cx="77415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" type="body"/>
          </p:nvPr>
        </p:nvSpPr>
        <p:spPr>
          <a:xfrm>
            <a:off x="171450" y="918741"/>
            <a:ext cx="42702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2" type="body"/>
          </p:nvPr>
        </p:nvSpPr>
        <p:spPr>
          <a:xfrm>
            <a:off x="4700953" y="918757"/>
            <a:ext cx="42657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0C0C0C"/>
              </a:buClr>
              <a:buSzPts val="1400"/>
              <a:buChar char="●"/>
              <a:defRPr/>
            </a:lvl1pPr>
            <a:lvl2pPr indent="-317500" lvl="1" marL="914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400"/>
              <a:buChar char="○"/>
              <a:defRPr/>
            </a:lvl2pPr>
            <a:lvl3pPr indent="-317500" lvl="2" marL="1371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400"/>
              <a:buChar char="■"/>
              <a:defRPr/>
            </a:lvl3pPr>
            <a:lvl4pPr indent="-317500" lvl="3" marL="1828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400"/>
              <a:buChar char="●"/>
              <a:defRPr/>
            </a:lvl4pPr>
            <a:lvl5pPr indent="-317500" lvl="4" marL="22860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0C0C0C"/>
              </a:buClr>
              <a:buSzPts val="1400"/>
              <a:buChar char="○"/>
              <a:defRPr/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40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8572654" y="4857750"/>
            <a:ext cx="393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1">
    <p:bg>
      <p:bgPr>
        <a:solidFill>
          <a:srgbClr val="058B8C"/>
        </a:solidFill>
      </p:bgPr>
    </p:bg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3"/>
          <p:cNvPicPr preferRelativeResize="0"/>
          <p:nvPr/>
        </p:nvPicPr>
        <p:blipFill rotWithShape="1">
          <a:blip r:embed="rId2">
            <a:alphaModFix/>
          </a:blip>
          <a:srcRect b="0" l="0" r="13733" t="0"/>
          <a:stretch/>
        </p:blipFill>
        <p:spPr>
          <a:xfrm>
            <a:off x="2044550" y="0"/>
            <a:ext cx="70994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3"/>
          <p:cNvSpPr/>
          <p:nvPr/>
        </p:nvSpPr>
        <p:spPr>
          <a:xfrm>
            <a:off x="50" y="0"/>
            <a:ext cx="20445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" name="Google Shape;28;p3"/>
          <p:cNvPicPr preferRelativeResize="0"/>
          <p:nvPr/>
        </p:nvPicPr>
        <p:blipFill rotWithShape="1">
          <a:blip r:embed="rId3">
            <a:alphaModFix/>
          </a:blip>
          <a:srcRect b="-7251" l="34714" r="34714" t="47911"/>
          <a:stretch/>
        </p:blipFill>
        <p:spPr>
          <a:xfrm>
            <a:off x="50" y="1085275"/>
            <a:ext cx="2044500" cy="4058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Google Shape;29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" y="0"/>
            <a:ext cx="2044500" cy="2044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3"/>
          <p:cNvSpPr txBox="1"/>
          <p:nvPr>
            <p:ph type="ctrTitle"/>
          </p:nvPr>
        </p:nvSpPr>
        <p:spPr>
          <a:xfrm>
            <a:off x="2699075" y="297625"/>
            <a:ext cx="6133200" cy="20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Font typeface="Source Sans Pro"/>
              <a:buNone/>
              <a:defRPr sz="52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3"/>
          <p:cNvSpPr txBox="1"/>
          <p:nvPr>
            <p:ph idx="1" type="subTitle"/>
          </p:nvPr>
        </p:nvSpPr>
        <p:spPr>
          <a:xfrm>
            <a:off x="2699075" y="2175450"/>
            <a:ext cx="608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Source Sans Pro"/>
              <a:buNone/>
              <a:defRPr sz="28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" name="Google Shape;32;p3"/>
          <p:cNvSpPr txBox="1"/>
          <p:nvPr>
            <p:ph idx="2" type="subTitle"/>
          </p:nvPr>
        </p:nvSpPr>
        <p:spPr>
          <a:xfrm>
            <a:off x="2699075" y="3079850"/>
            <a:ext cx="6082800" cy="79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Source Sans Pro"/>
              <a:buNone/>
              <a:defRPr sz="2000">
                <a:solidFill>
                  <a:srgbClr val="FFFFF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pic>
        <p:nvPicPr>
          <p:cNvPr id="33" name="Google Shape;33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22875" y="4103450"/>
            <a:ext cx="6235198" cy="814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 2_2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1"/>
          <p:cNvSpPr txBox="1"/>
          <p:nvPr>
            <p:ph type="title"/>
          </p:nvPr>
        </p:nvSpPr>
        <p:spPr>
          <a:xfrm>
            <a:off x="1409575" y="246650"/>
            <a:ext cx="749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9" name="Google Shape;109;p21"/>
          <p:cNvSpPr txBox="1"/>
          <p:nvPr>
            <p:ph idx="1" type="body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 1">
  <p:cSld name="TITLE_AND_BODY 2_2_2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2"/>
          <p:cNvSpPr txBox="1"/>
          <p:nvPr>
            <p:ph type="title"/>
          </p:nvPr>
        </p:nvSpPr>
        <p:spPr>
          <a:xfrm>
            <a:off x="1409575" y="246650"/>
            <a:ext cx="749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3" name="Google Shape;113;p22"/>
          <p:cNvSpPr txBox="1"/>
          <p:nvPr>
            <p:ph idx="1" type="body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ark - title">
  <p:cSld name="CUSTOM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5"/>
          <p:cNvSpPr txBox="1"/>
          <p:nvPr>
            <p:ph type="title"/>
          </p:nvPr>
        </p:nvSpPr>
        <p:spPr>
          <a:xfrm>
            <a:off x="1442775" y="216425"/>
            <a:ext cx="74658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1" name="Google Shape;121;p2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525" y="95825"/>
            <a:ext cx="1190763" cy="8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 type="obj">
  <p:cSld name="OBJECT">
    <p:bg>
      <p:bgPr>
        <a:solidFill>
          <a:schemeClr val="l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/>
          <p:nvPr>
            <p:ph type="title"/>
          </p:nvPr>
        </p:nvSpPr>
        <p:spPr>
          <a:xfrm>
            <a:off x="171451" y="175872"/>
            <a:ext cx="7741500" cy="59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rial"/>
              <a:buNone/>
              <a:defRPr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4" name="Google Shape;124;p26"/>
          <p:cNvSpPr txBox="1"/>
          <p:nvPr>
            <p:ph idx="1" type="body"/>
          </p:nvPr>
        </p:nvSpPr>
        <p:spPr>
          <a:xfrm>
            <a:off x="171450" y="885826"/>
            <a:ext cx="87951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262626"/>
              </a:buClr>
              <a:buSzPts val="1800"/>
              <a:buFont typeface="Verdana"/>
              <a:buChar char="●"/>
              <a:defRPr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500"/>
              <a:buFont typeface="Verdana"/>
              <a:buChar char="○"/>
              <a:defRPr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Verdana"/>
              <a:buChar char="■"/>
              <a:defRPr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Verdana"/>
              <a:buChar char="●"/>
              <a:defRPr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262626"/>
              </a:buClr>
              <a:buSzPts val="1400"/>
              <a:buFont typeface="Verdana"/>
              <a:buChar char="○"/>
              <a:defRPr>
                <a:solidFill>
                  <a:srgbClr val="262626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■"/>
              <a:defRPr>
                <a:latin typeface="Verdana"/>
                <a:ea typeface="Verdana"/>
                <a:cs typeface="Verdana"/>
                <a:sym typeface="Verdana"/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●"/>
              <a:defRPr>
                <a:latin typeface="Verdana"/>
                <a:ea typeface="Verdana"/>
                <a:cs typeface="Verdana"/>
                <a:sym typeface="Verdana"/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Char char="○"/>
              <a:defRPr>
                <a:latin typeface="Verdana"/>
                <a:ea typeface="Verdana"/>
                <a:cs typeface="Verdana"/>
                <a:sym typeface="Verdana"/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400"/>
              <a:buFont typeface="Verdana"/>
              <a:buChar char="■"/>
              <a:defRPr>
                <a:latin typeface="Verdana"/>
                <a:ea typeface="Verdana"/>
                <a:cs typeface="Verdana"/>
                <a:sym typeface="Verdana"/>
              </a:defRPr>
            </a:lvl9pPr>
          </a:lstStyle>
          <a:p/>
        </p:txBody>
      </p:sp>
      <p:sp>
        <p:nvSpPr>
          <p:cNvPr id="125" name="Google Shape;125;p26"/>
          <p:cNvSpPr txBox="1"/>
          <p:nvPr>
            <p:ph idx="12" type="sldNum"/>
          </p:nvPr>
        </p:nvSpPr>
        <p:spPr>
          <a:xfrm>
            <a:off x="8572654" y="4857750"/>
            <a:ext cx="3939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| </a:t>
            </a: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/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9" name="Google Shape;129;p27"/>
          <p:cNvSpPr txBox="1"/>
          <p:nvPr>
            <p:ph idx="1" type="body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Source Sans Pro"/>
              <a:buNone/>
              <a:defRPr sz="3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36" name="Google Shape;36;p4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5"/>
          <p:cNvSpPr txBox="1"/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BODY_2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" name="Google Shape;44;p6"/>
          <p:cNvSpPr txBox="1"/>
          <p:nvPr>
            <p:ph idx="1" type="body"/>
          </p:nvPr>
        </p:nvSpPr>
        <p:spPr>
          <a:xfrm>
            <a:off x="211425" y="966375"/>
            <a:ext cx="41001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5" name="Google Shape;45;p6"/>
          <p:cNvSpPr txBox="1"/>
          <p:nvPr>
            <p:ph idx="2" type="body"/>
          </p:nvPr>
        </p:nvSpPr>
        <p:spPr>
          <a:xfrm>
            <a:off x="4796900" y="966375"/>
            <a:ext cx="41001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– AURA">
  <p:cSld name="SECTION_HEADER_1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Source Sans Pro"/>
              <a:buNone/>
              <a:defRPr sz="3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4325" y="419441"/>
            <a:ext cx="902674" cy="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– AURA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1409575" y="246650"/>
            <a:ext cx="63957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" name="Google Shape;53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4325" y="419441"/>
            <a:ext cx="902674" cy="2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8"/>
          <p:cNvSpPr txBox="1"/>
          <p:nvPr>
            <p:ph idx="1" type="body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– AURA" type="twoColTx">
  <p:cSld name="TITLE_AND_TWO_COLUMNS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/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Source Sans Pro"/>
              <a:buNone/>
              <a:defRPr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2800"/>
              <a:buNone/>
              <a:defRPr>
                <a:solidFill>
                  <a:srgbClr val="313333"/>
                </a:solidFill>
              </a:defRPr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8" name="Google Shape;58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994325" y="419441"/>
            <a:ext cx="902674" cy="2886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9"/>
          <p:cNvSpPr txBox="1"/>
          <p:nvPr>
            <p:ph idx="1" type="body"/>
          </p:nvPr>
        </p:nvSpPr>
        <p:spPr>
          <a:xfrm>
            <a:off x="211425" y="966375"/>
            <a:ext cx="41001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2" type="body"/>
          </p:nvPr>
        </p:nvSpPr>
        <p:spPr>
          <a:xfrm>
            <a:off x="4796900" y="966375"/>
            <a:ext cx="41001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600"/>
              <a:buFont typeface="Source Sans Pro"/>
              <a:buChar char="●"/>
              <a:defRPr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– SLAC">
  <p:cSld name="SECTION_HEADER_1_1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Font typeface="Source Sans Pro"/>
              <a:buNone/>
              <a:defRPr sz="3600"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3600"/>
              <a:buFont typeface="Source Sans Pro"/>
              <a:buNone/>
              <a:defRPr sz="3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0"/>
          <p:cNvPicPr preferRelativeResize="0"/>
          <p:nvPr/>
        </p:nvPicPr>
        <p:blipFill rotWithShape="1">
          <a:blip r:embed="rId2">
            <a:alphaModFix/>
          </a:blip>
          <a:srcRect b="-3203" l="0" r="10" t="-3213"/>
          <a:stretch/>
        </p:blipFill>
        <p:spPr>
          <a:xfrm>
            <a:off x="7994325" y="419448"/>
            <a:ext cx="902675" cy="2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7.xml"/><Relationship Id="rId22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18.xml"/><Relationship Id="rId24" Type="http://schemas.openxmlformats.org/officeDocument/2006/relationships/slideLayout" Target="../slideLayouts/slideLayout21.xml"/><Relationship Id="rId23" Type="http://schemas.openxmlformats.org/officeDocument/2006/relationships/slideLayout" Target="../slideLayouts/slideLayout20.xml"/><Relationship Id="rId1" Type="http://schemas.openxmlformats.org/officeDocument/2006/relationships/image" Target="../media/image1.png"/><Relationship Id="rId2" Type="http://schemas.openxmlformats.org/officeDocument/2006/relationships/image" Target="../media/image6.png"/><Relationship Id="rId3" Type="http://schemas.openxmlformats.org/officeDocument/2006/relationships/hyperlink" Target="https://www.lsst.org/scientists/glossary-acronyms" TargetMode="External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25" Type="http://schemas.openxmlformats.org/officeDocument/2006/relationships/theme" Target="../theme/theme3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1.xml"/><Relationship Id="rId17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3.xml"/><Relationship Id="rId19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5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5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6;p1"/>
          <p:cNvPicPr preferRelativeResize="0"/>
          <p:nvPr/>
        </p:nvPicPr>
        <p:blipFill rotWithShape="1">
          <a:blip r:embed="rId1">
            <a:alphaModFix amt="34000"/>
          </a:blip>
          <a:srcRect b="45857" l="641" r="47201" t="626"/>
          <a:stretch/>
        </p:blipFill>
        <p:spPr>
          <a:xfrm>
            <a:off x="5541037" y="1362562"/>
            <a:ext cx="3602960" cy="378087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7;p1"/>
          <p:cNvSpPr txBox="1"/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Font typeface="Source Sans Pro"/>
              <a:buNone/>
              <a:defRPr sz="2800">
                <a:solidFill>
                  <a:srgbClr val="00BABC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13333"/>
              </a:buClr>
              <a:buSzPts val="1800"/>
              <a:buFont typeface="Source Sans Pro"/>
              <a:buChar char="●"/>
              <a:defRPr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indent="-317500" lvl="1" marL="914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indent="-317500" lvl="2" marL="1371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indent="-317500" lvl="3" marL="18288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indent="-317500" lvl="4" marL="22860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indent="-317500" lvl="5" marL="27432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317500" lvl="6" marL="32004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●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317500" lvl="7" marL="3657600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313333"/>
              </a:buClr>
              <a:buSzPts val="1400"/>
              <a:buFont typeface="Source Sans Pro"/>
              <a:buChar char="○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317500" lvl="8" marL="4114800" rtl="0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313333"/>
              </a:buClr>
              <a:buSzPts val="1400"/>
              <a:buFont typeface="Source Sans Pro"/>
              <a:buChar char="■"/>
              <a:defRPr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cxnSp>
        <p:nvCxnSpPr>
          <p:cNvPr id="9" name="Google Shape;9;p1"/>
          <p:cNvCxnSpPr/>
          <p:nvPr/>
        </p:nvCxnSpPr>
        <p:spPr>
          <a:xfrm>
            <a:off x="8538080" y="4828650"/>
            <a:ext cx="0" cy="229200"/>
          </a:xfrm>
          <a:prstGeom prst="straightConnector1">
            <a:avLst/>
          </a:prstGeom>
          <a:noFill/>
          <a:ln cap="flat" cmpd="sng" w="9525">
            <a:solidFill>
              <a:srgbClr val="31333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" name="Google Shape;10;p1"/>
          <p:cNvCxnSpPr/>
          <p:nvPr/>
        </p:nvCxnSpPr>
        <p:spPr>
          <a:xfrm>
            <a:off x="1409475" y="864800"/>
            <a:ext cx="7498200" cy="0"/>
          </a:xfrm>
          <a:prstGeom prst="straightConnector1">
            <a:avLst/>
          </a:prstGeom>
          <a:noFill/>
          <a:ln cap="flat" cmpd="sng" w="9525">
            <a:solidFill>
              <a:srgbClr val="00BABC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" name="Google Shape;11;p1"/>
          <p:cNvPicPr preferRelativeResize="0"/>
          <p:nvPr/>
        </p:nvPicPr>
        <p:blipFill rotWithShape="1">
          <a:blip r:embed="rId2">
            <a:alphaModFix/>
          </a:blip>
          <a:srcRect b="28226" l="3329" r="12587" t="13826"/>
          <a:stretch/>
        </p:blipFill>
        <p:spPr>
          <a:xfrm>
            <a:off x="0" y="0"/>
            <a:ext cx="1278226" cy="880926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1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  <a:lvl2pPr lvl="1" rtl="0" algn="r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 rtl="0" algn="r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 rtl="0" algn="r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 rtl="0" algn="r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 rtl="0" algn="r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 rtl="0" algn="r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 rtl="0" algn="r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 rtl="0" algn="r">
              <a:buNone/>
              <a:defRPr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238275" y="4754200"/>
            <a:ext cx="8669400" cy="0"/>
          </a:xfrm>
          <a:prstGeom prst="straightConnector1">
            <a:avLst/>
          </a:prstGeom>
          <a:noFill/>
          <a:ln cap="flat" cmpd="sng" w="9525">
            <a:solidFill>
              <a:srgbClr val="00BABC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" name="Google Shape;14;p1"/>
          <p:cNvSpPr txBox="1"/>
          <p:nvPr/>
        </p:nvSpPr>
        <p:spPr>
          <a:xfrm>
            <a:off x="155725" y="4749825"/>
            <a:ext cx="6725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Vera C. Rubin Observatory    |   SPIE </a:t>
            </a:r>
            <a:r>
              <a:rPr lang="en" sz="10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Yokohama</a:t>
            </a:r>
            <a:r>
              <a:rPr lang="en" sz="1000">
                <a:solidFill>
                  <a:srgbClr val="666666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  |    18 June  2024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5" name="Google Shape;15;p1"/>
          <p:cNvSpPr txBox="1"/>
          <p:nvPr/>
        </p:nvSpPr>
        <p:spPr>
          <a:xfrm>
            <a:off x="6881175" y="4749825"/>
            <a:ext cx="14673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latin typeface="Source Sans Pro"/>
                <a:ea typeface="Source Sans Pro"/>
                <a:cs typeface="Source Sans Pro"/>
                <a:sym typeface="Source Sans Pro"/>
                <a:hlinkClick r:id="rId3"/>
              </a:rPr>
              <a:t>Acronyms &amp; Glossary</a:t>
            </a:r>
            <a:endParaRPr sz="10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4"/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  <p:sldLayoutId id="2147483663" r:id="rId19"/>
    <p:sldLayoutId id="2147483664" r:id="rId20"/>
    <p:sldLayoutId id="2147483665" r:id="rId21"/>
    <p:sldLayoutId id="2147483666" r:id="rId22"/>
    <p:sldLayoutId id="2147483667" r:id="rId23"/>
    <p:sldLayoutId id="2147483668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3"/>
          <p:cNvSpPr txBox="1"/>
          <p:nvPr>
            <p:ph type="title"/>
          </p:nvPr>
        </p:nvSpPr>
        <p:spPr>
          <a:xfrm>
            <a:off x="1442775" y="216425"/>
            <a:ext cx="7465800" cy="5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2800"/>
              <a:buNone/>
              <a:defRPr sz="2800">
                <a:solidFill>
                  <a:srgbClr val="00BABC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6" name="Google Shape;116;p23"/>
          <p:cNvSpPr txBox="1"/>
          <p:nvPr>
            <p:ph idx="1" type="body"/>
          </p:nvPr>
        </p:nvSpPr>
        <p:spPr>
          <a:xfrm>
            <a:off x="311700" y="1025825"/>
            <a:ext cx="8520600" cy="357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1800"/>
              <a:buChar char="●"/>
              <a:defRPr sz="1800">
                <a:solidFill>
                  <a:srgbClr val="00BABC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1400"/>
              <a:buChar char="○"/>
              <a:defRPr>
                <a:solidFill>
                  <a:srgbClr val="00BABC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1400"/>
              <a:buChar char="■"/>
              <a:defRPr>
                <a:solidFill>
                  <a:srgbClr val="00BABC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1400"/>
              <a:buChar char="●"/>
              <a:defRPr>
                <a:solidFill>
                  <a:srgbClr val="00BABC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1400"/>
              <a:buChar char="○"/>
              <a:defRPr>
                <a:solidFill>
                  <a:srgbClr val="00BABC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1400"/>
              <a:buChar char="■"/>
              <a:defRPr>
                <a:solidFill>
                  <a:srgbClr val="00BABC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1400"/>
              <a:buChar char="●"/>
              <a:defRPr>
                <a:solidFill>
                  <a:srgbClr val="00BABC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1400"/>
              <a:buChar char="○"/>
              <a:defRPr>
                <a:solidFill>
                  <a:srgbClr val="00BABC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BABC"/>
              </a:buClr>
              <a:buSzPts val="1400"/>
              <a:buChar char="■"/>
              <a:defRPr>
                <a:solidFill>
                  <a:srgbClr val="00BABC"/>
                </a:solidFill>
              </a:defRPr>
            </a:lvl9pPr>
          </a:lstStyle>
          <a:p/>
        </p:txBody>
      </p:sp>
      <p:sp>
        <p:nvSpPr>
          <p:cNvPr id="117" name="Google Shape;11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rgbClr val="FFFF00"/>
                </a:solidFill>
              </a:defRPr>
            </a:lvl1pPr>
            <a:lvl2pPr lvl="1" rtl="0" algn="r">
              <a:buNone/>
              <a:defRPr sz="1000">
                <a:solidFill>
                  <a:srgbClr val="FFFF00"/>
                </a:solidFill>
              </a:defRPr>
            </a:lvl2pPr>
            <a:lvl3pPr lvl="2" rtl="0" algn="r">
              <a:buNone/>
              <a:defRPr sz="1000">
                <a:solidFill>
                  <a:srgbClr val="FFFF00"/>
                </a:solidFill>
              </a:defRPr>
            </a:lvl3pPr>
            <a:lvl4pPr lvl="3" rtl="0" algn="r">
              <a:buNone/>
              <a:defRPr sz="1000">
                <a:solidFill>
                  <a:srgbClr val="FFFF00"/>
                </a:solidFill>
              </a:defRPr>
            </a:lvl4pPr>
            <a:lvl5pPr lvl="4" rtl="0" algn="r">
              <a:buNone/>
              <a:defRPr sz="1000">
                <a:solidFill>
                  <a:srgbClr val="FFFF00"/>
                </a:solidFill>
              </a:defRPr>
            </a:lvl5pPr>
            <a:lvl6pPr lvl="5" rtl="0" algn="r">
              <a:buNone/>
              <a:defRPr sz="1000">
                <a:solidFill>
                  <a:srgbClr val="FFFF00"/>
                </a:solidFill>
              </a:defRPr>
            </a:lvl6pPr>
            <a:lvl7pPr lvl="6" rtl="0" algn="r">
              <a:buNone/>
              <a:defRPr sz="1000">
                <a:solidFill>
                  <a:srgbClr val="FFFF00"/>
                </a:solidFill>
              </a:defRPr>
            </a:lvl7pPr>
            <a:lvl8pPr lvl="7" rtl="0" algn="r">
              <a:buNone/>
              <a:defRPr sz="1000">
                <a:solidFill>
                  <a:srgbClr val="FFFF00"/>
                </a:solidFill>
              </a:defRPr>
            </a:lvl8pPr>
            <a:lvl9pPr lvl="8" rtl="0" algn="r">
              <a:buNone/>
              <a:defRPr sz="1000">
                <a:solidFill>
                  <a:srgbClr val="FFFF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9" r:id="rId1"/>
    <p:sldLayoutId id="2147483670" r:id="rId2"/>
    <p:sldLayoutId id="2147483671" r:id="rId3"/>
    <p:sldLayoutId id="2147483672" r:id="rId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arxiv.org/abs/0805.2366" TargetMode="External"/><Relationship Id="rId4" Type="http://schemas.openxmlformats.org/officeDocument/2006/relationships/image" Target="../media/image1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31.png"/><Relationship Id="rId6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Relationship Id="rId5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tstn-028.lsst.io/" TargetMode="External"/><Relationship Id="rId4" Type="http://schemas.openxmlformats.org/officeDocument/2006/relationships/hyperlink" Target="https://tstn-033.lsst.io/" TargetMode="External"/><Relationship Id="rId5" Type="http://schemas.openxmlformats.org/officeDocument/2006/relationships/image" Target="../media/image18.png"/><Relationship Id="rId6" Type="http://schemas.openxmlformats.org/officeDocument/2006/relationships/image" Target="../media/image1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/>
          <p:nvPr>
            <p:ph type="ctrTitle"/>
          </p:nvPr>
        </p:nvSpPr>
        <p:spPr>
          <a:xfrm>
            <a:off x="2699075" y="297625"/>
            <a:ext cx="6133200" cy="204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Kafka as middleware for Rubin control</a:t>
            </a:r>
            <a:endParaRPr/>
          </a:p>
        </p:txBody>
      </p:sp>
      <p:sp>
        <p:nvSpPr>
          <p:cNvPr id="135" name="Google Shape;135;p28"/>
          <p:cNvSpPr txBox="1"/>
          <p:nvPr>
            <p:ph idx="1" type="subTitle"/>
          </p:nvPr>
        </p:nvSpPr>
        <p:spPr>
          <a:xfrm>
            <a:off x="2699075" y="2175450"/>
            <a:ext cx="60828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1"/>
                </a:solidFill>
              </a:rPr>
              <a:t>Tiago Ribeiro</a:t>
            </a:r>
            <a:r>
              <a:rPr lang="en">
                <a:solidFill>
                  <a:schemeClr val="lt1"/>
                </a:solidFill>
              </a:rPr>
              <a:t> et al.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William</a:t>
            </a:r>
            <a:r>
              <a:rPr lang="en"/>
              <a:t> O’Mullane (presenting)</a:t>
            </a:r>
            <a:endParaRPr/>
          </a:p>
        </p:txBody>
      </p:sp>
      <p:sp>
        <p:nvSpPr>
          <p:cNvPr id="136" name="Google Shape;136;p28"/>
          <p:cNvSpPr txBox="1"/>
          <p:nvPr>
            <p:ph idx="2" type="subTitle"/>
          </p:nvPr>
        </p:nvSpPr>
        <p:spPr>
          <a:xfrm>
            <a:off x="2699075" y="3079850"/>
            <a:ext cx="6082800" cy="9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SPIE Yokohama 18 June 2024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Paper 13101-44  </a:t>
            </a:r>
            <a:r>
              <a:rPr lang="en" sz="1300"/>
              <a:t>16:30 - 16:50 Japan Standard Time | Room G314, North - 3F</a:t>
            </a:r>
            <a:endParaRPr sz="1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Tests</a:t>
            </a:r>
            <a:endParaRPr/>
          </a:p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Choose three </a:t>
            </a:r>
            <a:r>
              <a:rPr lang="en"/>
              <a:t>representative</a:t>
            </a:r>
            <a:r>
              <a:rPr lang="en"/>
              <a:t> topics:</a:t>
            </a:r>
            <a:endParaRPr/>
          </a:p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MTM1M3 summaryState: One of the smallest topics.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MTMount trackTarget:  priority latency.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the command sent by the pointing component to the mount with on sky pointing demands.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Requires the 3ms latency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MTM1M3 forceActuatorData: The largest topic in the system, which is also published at 50Hz. This topic sets the per topic throughput requirement.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"/>
              <a:t>For DDS use the config we finally hae working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For Kafka we performed the tests using two different settings:</a:t>
            </a:r>
            <a:endParaRPr/>
          </a:p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ack=0, meaning the writers will not wait for confirmation - not safe just for info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ack=1, meaning the writers will wait for 1 acknowledgement from the broker.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7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2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>
              <a:solidFill>
                <a:schemeClr val="dk2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1409575" y="2466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- Latency measurement </a:t>
            </a:r>
            <a:endParaRPr/>
          </a:p>
        </p:txBody>
      </p:sp>
      <p:sp>
        <p:nvSpPr>
          <p:cNvPr id="258" name="Google Shape;258;p38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>
                <a:solidFill>
                  <a:srgbClr val="058B8C"/>
                </a:solidFill>
              </a:rPr>
              <a:t>‹#›</a:t>
            </a:fld>
            <a:endParaRPr>
              <a:solidFill>
                <a:srgbClr val="058B8C"/>
              </a:solidFill>
            </a:endParaRPr>
          </a:p>
        </p:txBody>
      </p:sp>
      <p:pic>
        <p:nvPicPr>
          <p:cNvPr id="259" name="Google Shape;25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648" y="876587"/>
            <a:ext cx="8605353" cy="3779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1409575" y="2466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 - Write speed</a:t>
            </a:r>
            <a:endParaRPr/>
          </a:p>
        </p:txBody>
      </p:sp>
      <p:sp>
        <p:nvSpPr>
          <p:cNvPr id="265" name="Google Shape;265;p39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6" name="Google Shape;266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1857"/>
            <a:ext cx="8839201" cy="3159347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39"/>
          <p:cNvSpPr txBox="1"/>
          <p:nvPr/>
        </p:nvSpPr>
        <p:spPr>
          <a:xfrm>
            <a:off x="436875" y="4140900"/>
            <a:ext cx="3946800" cy="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Conclusion - Kafka  is viable      </a:t>
            </a:r>
            <a:endParaRPr sz="22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1000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 txBox="1"/>
          <p:nvPr>
            <p:ph type="title"/>
          </p:nvPr>
        </p:nvSpPr>
        <p:spPr>
          <a:xfrm>
            <a:off x="1314451" y="175872"/>
            <a:ext cx="7741500" cy="5958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Migration is underway</a:t>
            </a:r>
            <a:endParaRPr/>
          </a:p>
        </p:txBody>
      </p:sp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171450" y="885826"/>
            <a:ext cx="8795100" cy="377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Most CSCs use SALObj in house python layer to talk to DDS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Yea we convert that to </a:t>
            </a:r>
            <a:r>
              <a:rPr lang="en"/>
              <a:t>kafka</a:t>
            </a:r>
            <a:r>
              <a:rPr lang="en"/>
              <a:t> and a lot of the job is done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But some </a:t>
            </a:r>
            <a:r>
              <a:rPr lang="en"/>
              <a:t>critical</a:t>
            </a:r>
            <a:r>
              <a:rPr lang="en"/>
              <a:t> stuff is in C++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Pointing and M1M3 support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So some work needed (which is mostly done)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Some is Java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Camera </a:t>
            </a:r>
            <a:r>
              <a:rPr lang="en"/>
              <a:t>control</a:t>
            </a:r>
            <a:r>
              <a:rPr lang="en"/>
              <a:t> </a:t>
            </a:r>
            <a:endParaRPr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/>
              <a:t>Java has native Kafka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Integrating on our test stand now !</a:t>
            </a:r>
            <a:endParaRPr/>
          </a:p>
        </p:txBody>
      </p:sp>
      <p:sp>
        <p:nvSpPr>
          <p:cNvPr id="274" name="Google Shape;274;p40"/>
          <p:cNvSpPr txBox="1"/>
          <p:nvPr>
            <p:ph idx="12" type="sldNum"/>
          </p:nvPr>
        </p:nvSpPr>
        <p:spPr>
          <a:xfrm>
            <a:off x="8572654" y="4857750"/>
            <a:ext cx="393900" cy="200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/>
              <a:t>| </a:t>
            </a:r>
            <a:fld id="{00000000-1234-1234-1234-123412341234}" type="slidenum">
              <a:rPr lang="en"/>
              <a:t>‹#›</a:t>
            </a:fld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9" name="Google Shape;27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7400" y="0"/>
            <a:ext cx="759506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1"/>
          <p:cNvSpPr txBox="1"/>
          <p:nvPr>
            <p:ph idx="4294967295" type="body"/>
          </p:nvPr>
        </p:nvSpPr>
        <p:spPr>
          <a:xfrm>
            <a:off x="29250" y="966375"/>
            <a:ext cx="1626900" cy="41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Rubin Observatory </a:t>
            </a:r>
            <a:r>
              <a:rPr lang="en">
                <a:solidFill>
                  <a:srgbClr val="00BABC"/>
                </a:solidFill>
              </a:rPr>
              <a:t>October 2023</a:t>
            </a:r>
            <a:endParaRPr>
              <a:solidFill>
                <a:srgbClr val="00BABC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</a:rPr>
              <a:t>Questions??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900"/>
              <a:t>Photo: William O’Mullane </a:t>
            </a:r>
            <a:endParaRPr sz="9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00BABC"/>
                </a:solidFill>
              </a:rPr>
              <a:t>10s with Lumix GX9</a:t>
            </a:r>
            <a:r>
              <a:rPr lang="en" sz="900"/>
              <a:t> </a:t>
            </a:r>
            <a:r>
              <a:rPr lang="en" sz="900">
                <a:solidFill>
                  <a:srgbClr val="00BABC"/>
                </a:solidFill>
              </a:rPr>
              <a:t>f/3.5</a:t>
            </a:r>
            <a:endParaRPr sz="900">
              <a:solidFill>
                <a:srgbClr val="00BABC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9"/>
          <p:cNvSpPr txBox="1"/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Vera C. Rubin Observatory - LSST</a:t>
            </a:r>
            <a:endParaRPr/>
          </a:p>
        </p:txBody>
      </p:sp>
      <p:sp>
        <p:nvSpPr>
          <p:cNvPr id="142" name="Google Shape;142;p29"/>
          <p:cNvSpPr txBox="1"/>
          <p:nvPr>
            <p:ph idx="1" type="body"/>
          </p:nvPr>
        </p:nvSpPr>
        <p:spPr>
          <a:xfrm>
            <a:off x="211425" y="966375"/>
            <a:ext cx="54090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Rubin - Cerro Pachón Chile (ops 2025)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Legacy Survey of Space and Time (LSST)</a:t>
            </a:r>
            <a:endParaRPr b="1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 optical/near-IR survey of half the sky in ugrizy bands to r 27.5 (36 nJy) based on 825 visits over a 10-year period: deep wide fast.</a:t>
            </a:r>
            <a:endParaRPr/>
          </a:p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90% of time spent on uniform survey: revisits every 3-4 nights, the whole observable sky scanned twice per week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100 PB of data: about a billion 16 Mpix images, enabling measurements for 40 billion objects!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Large fast telescope plus </a:t>
            </a:r>
            <a:r>
              <a:rPr lang="en"/>
              <a:t>auxiliary</a:t>
            </a:r>
            <a:r>
              <a:rPr lang="en"/>
              <a:t> - fully </a:t>
            </a:r>
            <a:r>
              <a:rPr lang="en"/>
              <a:t>commandable</a:t>
            </a:r>
            <a:r>
              <a:rPr lang="en"/>
              <a:t> observatory.</a:t>
            </a:r>
            <a:endParaRPr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t/>
            </a:r>
            <a:endParaRPr b="1" sz="1300"/>
          </a:p>
        </p:txBody>
      </p:sp>
      <p:sp>
        <p:nvSpPr>
          <p:cNvPr id="143" name="Google Shape;143;p29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29"/>
          <p:cNvSpPr txBox="1"/>
          <p:nvPr/>
        </p:nvSpPr>
        <p:spPr>
          <a:xfrm>
            <a:off x="5553450" y="3378325"/>
            <a:ext cx="3413100" cy="12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10-year simulation of LSST survey: number of visits in u,g,r band (Aitoff projection of eq. coordinates)</a:t>
            </a:r>
            <a:r>
              <a:rPr lang="en" sz="1300">
                <a:solidFill>
                  <a:schemeClr val="dk1"/>
                </a:solidFill>
              </a:rPr>
              <a:t>	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Ivezic et al. (2018)-arXiv:0805.2366</a:t>
            </a:r>
            <a:endParaRPr b="1" sz="1200">
              <a:solidFill>
                <a:srgbClr val="262626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</a:rPr>
              <a:t>	 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45" name="Google Shape;145;p29"/>
          <p:cNvPicPr preferRelativeResize="0"/>
          <p:nvPr/>
        </p:nvPicPr>
        <p:blipFill rotWithShape="1">
          <a:blip r:embed="rId4">
            <a:alphaModFix/>
          </a:blip>
          <a:srcRect b="1905" l="0" r="0" t="5122"/>
          <a:stretch/>
        </p:blipFill>
        <p:spPr>
          <a:xfrm>
            <a:off x="5379150" y="849575"/>
            <a:ext cx="3587400" cy="2427416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9"/>
          <p:cNvSpPr txBox="1"/>
          <p:nvPr/>
        </p:nvSpPr>
        <p:spPr>
          <a:xfrm>
            <a:off x="6182901" y="3215204"/>
            <a:ext cx="1801200" cy="3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2023 (v3.3)</a:t>
            </a:r>
            <a:endParaRPr sz="19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30"/>
          <p:cNvSpPr txBox="1"/>
          <p:nvPr>
            <p:ph type="title"/>
          </p:nvPr>
        </p:nvSpPr>
        <p:spPr>
          <a:xfrm>
            <a:off x="1442775" y="216425"/>
            <a:ext cx="7465800" cy="5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00BAB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Simonyi telescope on sky</a:t>
            </a:r>
            <a:endParaRPr>
              <a:solidFill>
                <a:srgbClr val="00BAB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1622" y="2076"/>
            <a:ext cx="3729053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30"/>
          <p:cNvSpPr txBox="1"/>
          <p:nvPr/>
        </p:nvSpPr>
        <p:spPr>
          <a:xfrm>
            <a:off x="5210900" y="4443300"/>
            <a:ext cx="17994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00"/>
                </a:solidFill>
              </a:rPr>
              <a:t>Inside Rubin dome TMA silhouette  </a:t>
            </a:r>
            <a:endParaRPr b="1" sz="1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00"/>
                </a:solidFill>
              </a:rPr>
              <a:t>21 Feb 2023 </a:t>
            </a:r>
            <a:endParaRPr b="1" sz="1200">
              <a:solidFill>
                <a:srgbClr val="FFFF00"/>
              </a:solidFill>
            </a:endParaRPr>
          </a:p>
        </p:txBody>
      </p:sp>
      <p:sp>
        <p:nvSpPr>
          <p:cNvPr id="154" name="Google Shape;154;p30"/>
          <p:cNvSpPr txBox="1"/>
          <p:nvPr/>
        </p:nvSpPr>
        <p:spPr>
          <a:xfrm>
            <a:off x="119125" y="918075"/>
            <a:ext cx="53502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ABC"/>
                </a:solidFill>
              </a:rPr>
              <a:t>Commissioning camera will go on in July 2024.</a:t>
            </a:r>
            <a:endParaRPr sz="1800">
              <a:solidFill>
                <a:srgbClr val="00BAB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00BABC"/>
                </a:solidFill>
              </a:rPr>
              <a:t>Telescope testing on going for more than a year.</a:t>
            </a:r>
            <a:endParaRPr sz="1800">
              <a:solidFill>
                <a:srgbClr val="00BAB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ABC"/>
              </a:solidFill>
            </a:endParaRPr>
          </a:p>
        </p:txBody>
      </p:sp>
      <p:sp>
        <p:nvSpPr>
          <p:cNvPr id="155" name="Google Shape;155;p30"/>
          <p:cNvSpPr txBox="1"/>
          <p:nvPr/>
        </p:nvSpPr>
        <p:spPr>
          <a:xfrm>
            <a:off x="334100" y="4443300"/>
            <a:ext cx="1799400" cy="6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00"/>
                </a:solidFill>
              </a:rPr>
              <a:t>RubinTV quick look</a:t>
            </a:r>
            <a:endParaRPr b="1" sz="1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00"/>
                </a:solidFill>
              </a:rPr>
              <a:t>From startracker</a:t>
            </a:r>
            <a:endParaRPr b="1" sz="1200">
              <a:solidFill>
                <a:srgbClr val="FFFF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FFFF00"/>
                </a:solidFill>
              </a:rPr>
              <a:t>28 March 2024 </a:t>
            </a:r>
            <a:endParaRPr b="1" sz="1200">
              <a:solidFill>
                <a:srgbClr val="FFFF00"/>
              </a:solidFill>
            </a:endParaRPr>
          </a:p>
        </p:txBody>
      </p:sp>
      <p:pic>
        <p:nvPicPr>
          <p:cNvPr id="156" name="Google Shape;15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9749" y="1721175"/>
            <a:ext cx="2897625" cy="3422324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Google Shape;157;p30"/>
          <p:cNvSpPr txBox="1"/>
          <p:nvPr/>
        </p:nvSpPr>
        <p:spPr>
          <a:xfrm>
            <a:off x="113925" y="1812200"/>
            <a:ext cx="1998000" cy="18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00BABC"/>
                </a:solidFill>
              </a:rPr>
              <a:t>Two star trackers mounted on side of TMA facilitated testing on sky since 2023.</a:t>
            </a:r>
            <a:endParaRPr sz="1800">
              <a:solidFill>
                <a:srgbClr val="00BABC"/>
              </a:solidFill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accent5"/>
                </a:solidFill>
                <a:latin typeface="Verdana"/>
                <a:ea typeface="Verdana"/>
                <a:cs typeface="Verdana"/>
                <a:sym typeface="Verdana"/>
              </a:rPr>
              <a:t>Paper 13094-8,  B. Stalder  </a:t>
            </a:r>
            <a:endParaRPr b="1" sz="1200">
              <a:solidFill>
                <a:schemeClr val="accent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ABC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BABC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 txBox="1"/>
          <p:nvPr/>
        </p:nvSpPr>
        <p:spPr>
          <a:xfrm>
            <a:off x="2394825" y="3975150"/>
            <a:ext cx="6269700" cy="454200"/>
          </a:xfrm>
          <a:prstGeom prst="rect">
            <a:avLst/>
          </a:prstGeom>
          <a:solidFill>
            <a:srgbClr val="C9DAF8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Kubernetes 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3" name="Google Shape;163;p31"/>
          <p:cNvSpPr/>
          <p:nvPr/>
        </p:nvSpPr>
        <p:spPr>
          <a:xfrm>
            <a:off x="1466875" y="2124925"/>
            <a:ext cx="7841664" cy="2212596"/>
          </a:xfrm>
          <a:prstGeom prst="cloud">
            <a:avLst/>
          </a:prstGeom>
          <a:noFill/>
          <a:ln cap="flat" cmpd="sng" w="19050">
            <a:solidFill>
              <a:srgbClr val="A4C2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4" name="Google Shape;164;p31"/>
          <p:cNvSpPr txBox="1"/>
          <p:nvPr>
            <p:ph type="title"/>
          </p:nvPr>
        </p:nvSpPr>
        <p:spPr>
          <a:xfrm>
            <a:off x="1409575" y="2466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Observatory Control System (OCS) </a:t>
            </a:r>
            <a:endParaRPr/>
          </a:p>
        </p:txBody>
      </p:sp>
      <p:sp>
        <p:nvSpPr>
          <p:cNvPr id="165" name="Google Shape;165;p31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 sz="1200">
                <a:solidFill>
                  <a:srgbClr val="058B8C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‹#›</a:t>
            </a:fld>
            <a:endParaRPr sz="1200">
              <a:solidFill>
                <a:srgbClr val="058B8C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6" name="Google Shape;166;p31"/>
          <p:cNvSpPr txBox="1"/>
          <p:nvPr/>
        </p:nvSpPr>
        <p:spPr>
          <a:xfrm>
            <a:off x="148825" y="1988100"/>
            <a:ext cx="1609200" cy="14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Commandable</a:t>
            </a: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SAL Components </a:t>
            </a:r>
            <a:endParaRPr sz="16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(currently &gt; 60 CSCS)</a:t>
            </a:r>
            <a:endParaRPr sz="16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67" name="Google Shape;167;p31"/>
          <p:cNvSpPr txBox="1"/>
          <p:nvPr/>
        </p:nvSpPr>
        <p:spPr>
          <a:xfrm>
            <a:off x="165650" y="1097650"/>
            <a:ext cx="16092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Physical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Devices e.g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168" name="Google Shape;168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2748" y="880675"/>
            <a:ext cx="1569877" cy="92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31"/>
          <p:cNvSpPr txBox="1"/>
          <p:nvPr/>
        </p:nvSpPr>
        <p:spPr>
          <a:xfrm>
            <a:off x="2062425" y="2656725"/>
            <a:ext cx="1210200" cy="393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Dome CSC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0" name="Google Shape;170;p31"/>
          <p:cNvCxnSpPr>
            <a:stCxn id="169" idx="0"/>
            <a:endCxn id="168" idx="2"/>
          </p:cNvCxnSpPr>
          <p:nvPr/>
        </p:nvCxnSpPr>
        <p:spPr>
          <a:xfrm rot="10800000">
            <a:off x="2487825" y="1806825"/>
            <a:ext cx="179700" cy="849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31"/>
          <p:cNvSpPr txBox="1"/>
          <p:nvPr/>
        </p:nvSpPr>
        <p:spPr>
          <a:xfrm>
            <a:off x="8033550" y="2656725"/>
            <a:ext cx="954000" cy="393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LOVE</a:t>
            </a: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2" name="Google Shape;172;p31"/>
          <p:cNvCxnSpPr>
            <a:stCxn id="171" idx="0"/>
            <a:endCxn id="173" idx="2"/>
          </p:cNvCxnSpPr>
          <p:nvPr/>
        </p:nvCxnSpPr>
        <p:spPr>
          <a:xfrm rot="10800000">
            <a:off x="8356050" y="1731825"/>
            <a:ext cx="154500" cy="924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73" name="Google Shape;17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57361" y="862250"/>
            <a:ext cx="1397239" cy="86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200" y="838200"/>
            <a:ext cx="865150" cy="949201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31"/>
          <p:cNvSpPr txBox="1"/>
          <p:nvPr/>
        </p:nvSpPr>
        <p:spPr>
          <a:xfrm>
            <a:off x="3434025" y="2656725"/>
            <a:ext cx="1210200" cy="393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MTMount</a:t>
            </a: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76" name="Google Shape;176;p31"/>
          <p:cNvCxnSpPr>
            <a:stCxn id="175" idx="0"/>
            <a:endCxn id="174" idx="2"/>
          </p:cNvCxnSpPr>
          <p:nvPr/>
        </p:nvCxnSpPr>
        <p:spPr>
          <a:xfrm rot="10800000">
            <a:off x="3879825" y="1787325"/>
            <a:ext cx="159300" cy="8694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77" name="Google Shape;177;p31"/>
          <p:cNvGrpSpPr/>
          <p:nvPr/>
        </p:nvGrpSpPr>
        <p:grpSpPr>
          <a:xfrm>
            <a:off x="6667450" y="945925"/>
            <a:ext cx="729900" cy="825600"/>
            <a:chOff x="6210250" y="945925"/>
            <a:chExt cx="729900" cy="825600"/>
          </a:xfrm>
        </p:grpSpPr>
        <p:sp>
          <p:nvSpPr>
            <p:cNvPr id="178" name="Google Shape;178;p31"/>
            <p:cNvSpPr/>
            <p:nvPr/>
          </p:nvSpPr>
          <p:spPr>
            <a:xfrm>
              <a:off x="6210250" y="945925"/>
              <a:ext cx="425100" cy="520800"/>
            </a:xfrm>
            <a:prstGeom prst="verticalScroll">
              <a:avLst>
                <a:gd fmla="val 12500" name="adj"/>
              </a:avLst>
            </a:prstGeom>
            <a:solidFill>
              <a:srgbClr val="00BAB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79" name="Google Shape;179;p31"/>
            <p:cNvSpPr/>
            <p:nvPr/>
          </p:nvSpPr>
          <p:spPr>
            <a:xfrm>
              <a:off x="6362650" y="1098325"/>
              <a:ext cx="425100" cy="520800"/>
            </a:xfrm>
            <a:prstGeom prst="verticalScroll">
              <a:avLst>
                <a:gd fmla="val 12500" name="adj"/>
              </a:avLst>
            </a:prstGeom>
            <a:solidFill>
              <a:srgbClr val="00BAB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80" name="Google Shape;180;p31"/>
            <p:cNvSpPr/>
            <p:nvPr/>
          </p:nvSpPr>
          <p:spPr>
            <a:xfrm>
              <a:off x="6515050" y="1250725"/>
              <a:ext cx="425100" cy="520800"/>
            </a:xfrm>
            <a:prstGeom prst="verticalScroll">
              <a:avLst>
                <a:gd fmla="val 12500" name="adj"/>
              </a:avLst>
            </a:prstGeom>
            <a:solidFill>
              <a:srgbClr val="00BABC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  <p:sp>
        <p:nvSpPr>
          <p:cNvPr id="181" name="Google Shape;181;p31"/>
          <p:cNvSpPr txBox="1"/>
          <p:nvPr/>
        </p:nvSpPr>
        <p:spPr>
          <a:xfrm>
            <a:off x="6482025" y="2656725"/>
            <a:ext cx="1397400" cy="393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ScriptQueue</a:t>
            </a: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2" name="Google Shape;182;p31"/>
          <p:cNvCxnSpPr>
            <a:stCxn id="181" idx="0"/>
            <a:endCxn id="180" idx="2"/>
          </p:cNvCxnSpPr>
          <p:nvPr/>
        </p:nvCxnSpPr>
        <p:spPr>
          <a:xfrm flipH="1" rot="10800000">
            <a:off x="7180725" y="1771425"/>
            <a:ext cx="4200" cy="885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3" name="Google Shape;183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59775" y="870250"/>
            <a:ext cx="865150" cy="89498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1"/>
          <p:cNvSpPr txBox="1"/>
          <p:nvPr/>
        </p:nvSpPr>
        <p:spPr>
          <a:xfrm>
            <a:off x="4958025" y="2656725"/>
            <a:ext cx="1210200" cy="393600"/>
          </a:xfrm>
          <a:prstGeom prst="rect">
            <a:avLst/>
          </a:prstGeom>
          <a:solidFill>
            <a:srgbClr val="B6D7A8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Scheduler</a:t>
            </a: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5" name="Google Shape;185;p31"/>
          <p:cNvCxnSpPr>
            <a:stCxn id="184" idx="0"/>
            <a:endCxn id="183" idx="2"/>
          </p:cNvCxnSpPr>
          <p:nvPr/>
        </p:nvCxnSpPr>
        <p:spPr>
          <a:xfrm flipH="1" rot="10800000">
            <a:off x="5563125" y="1765125"/>
            <a:ext cx="29100" cy="8916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6" name="Google Shape;186;p31"/>
          <p:cNvSpPr txBox="1"/>
          <p:nvPr/>
        </p:nvSpPr>
        <p:spPr>
          <a:xfrm>
            <a:off x="2013825" y="1966325"/>
            <a:ext cx="7130100" cy="297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Lots of networking/cables/fibres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87" name="Google Shape;187;p31"/>
          <p:cNvCxnSpPr>
            <a:endCxn id="169" idx="2"/>
          </p:cNvCxnSpPr>
          <p:nvPr/>
        </p:nvCxnSpPr>
        <p:spPr>
          <a:xfrm rot="10800000">
            <a:off x="2667525" y="3050325"/>
            <a:ext cx="960300" cy="4287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" name="Google Shape;188;p31"/>
          <p:cNvCxnSpPr>
            <a:endCxn id="175" idx="2"/>
          </p:cNvCxnSpPr>
          <p:nvPr/>
        </p:nvCxnSpPr>
        <p:spPr>
          <a:xfrm rot="10800000">
            <a:off x="4039125" y="3050325"/>
            <a:ext cx="21600" cy="6252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9" name="Google Shape;189;p31"/>
          <p:cNvCxnSpPr>
            <a:stCxn id="190" idx="0"/>
            <a:endCxn id="184" idx="2"/>
          </p:cNvCxnSpPr>
          <p:nvPr/>
        </p:nvCxnSpPr>
        <p:spPr>
          <a:xfrm rot="10800000">
            <a:off x="5562975" y="3050250"/>
            <a:ext cx="297000" cy="3153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1" name="Google Shape;191;p31"/>
          <p:cNvCxnSpPr>
            <a:endCxn id="181" idx="2"/>
          </p:cNvCxnSpPr>
          <p:nvPr/>
        </p:nvCxnSpPr>
        <p:spPr>
          <a:xfrm rot="10800000">
            <a:off x="7180725" y="3050325"/>
            <a:ext cx="16500" cy="4182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2" name="Google Shape;192;p31"/>
          <p:cNvCxnSpPr>
            <a:endCxn id="171" idx="2"/>
          </p:cNvCxnSpPr>
          <p:nvPr/>
        </p:nvCxnSpPr>
        <p:spPr>
          <a:xfrm flipH="1" rot="10800000">
            <a:off x="7923750" y="3050325"/>
            <a:ext cx="586800" cy="4866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0" name="Google Shape;190;p31"/>
          <p:cNvSpPr txBox="1"/>
          <p:nvPr/>
        </p:nvSpPr>
        <p:spPr>
          <a:xfrm>
            <a:off x="3209325" y="3365550"/>
            <a:ext cx="5301300" cy="454200"/>
          </a:xfrm>
          <a:prstGeom prst="rect">
            <a:avLst/>
          </a:prstGeom>
          <a:solidFill>
            <a:srgbClr val="EA9999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Message bus (currently DDS)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3" name="Google Shape;193;p31"/>
          <p:cNvSpPr txBox="1"/>
          <p:nvPr/>
        </p:nvSpPr>
        <p:spPr>
          <a:xfrm>
            <a:off x="274175" y="3975650"/>
            <a:ext cx="1609200" cy="80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Foreman Puppet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Kubernetes 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4" name="Google Shape;194;p31"/>
          <p:cNvSpPr txBox="1"/>
          <p:nvPr/>
        </p:nvSpPr>
        <p:spPr>
          <a:xfrm>
            <a:off x="1937625" y="4459562"/>
            <a:ext cx="7130100" cy="297600"/>
          </a:xfrm>
          <a:prstGeom prst="rect">
            <a:avLst/>
          </a:prstGeom>
          <a:solidFill>
            <a:schemeClr val="accent1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91425" spcFirstLastPara="1" rIns="9142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Almalinux 9.4  + some specific machines  in computer room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195" name="Google Shape;195;p31"/>
          <p:cNvSpPr txBox="1"/>
          <p:nvPr/>
        </p:nvSpPr>
        <p:spPr>
          <a:xfrm>
            <a:off x="3209225" y="3365550"/>
            <a:ext cx="5301300" cy="454200"/>
          </a:xfrm>
          <a:prstGeom prst="rect">
            <a:avLst/>
          </a:prstGeom>
          <a:solidFill>
            <a:srgbClr val="00FF00"/>
          </a:solidFill>
          <a:ln cap="flat" cmpd="sng" w="38100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Message bus </a:t>
            </a: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proposed</a:t>
            </a:r>
            <a:r>
              <a:rPr lang="en" sz="18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Kafka</a:t>
            </a:r>
            <a:endParaRPr sz="18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cxnSp>
        <p:nvCxnSpPr>
          <p:cNvPr id="196" name="Google Shape;196;p31"/>
          <p:cNvCxnSpPr>
            <a:stCxn id="195" idx="1"/>
            <a:endCxn id="197" idx="4"/>
          </p:cNvCxnSpPr>
          <p:nvPr/>
        </p:nvCxnSpPr>
        <p:spPr>
          <a:xfrm flipH="1">
            <a:off x="2833025" y="3592650"/>
            <a:ext cx="376200" cy="12900"/>
          </a:xfrm>
          <a:prstGeom prst="straightConnector1">
            <a:avLst/>
          </a:pr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98" name="Google Shape;198;p31"/>
          <p:cNvGrpSpPr/>
          <p:nvPr/>
        </p:nvGrpSpPr>
        <p:grpSpPr>
          <a:xfrm>
            <a:off x="574550" y="3292950"/>
            <a:ext cx="2258475" cy="682275"/>
            <a:chOff x="574550" y="3292950"/>
            <a:chExt cx="2258475" cy="682275"/>
          </a:xfrm>
        </p:grpSpPr>
        <p:sp>
          <p:nvSpPr>
            <p:cNvPr id="197" name="Google Shape;197;p31"/>
            <p:cNvSpPr/>
            <p:nvPr/>
          </p:nvSpPr>
          <p:spPr>
            <a:xfrm>
              <a:off x="1879025" y="3292950"/>
              <a:ext cx="954000" cy="625200"/>
            </a:xfrm>
            <a:prstGeom prst="flowChartMagneticDisk">
              <a:avLst/>
            </a:prstGeom>
            <a:solidFill>
              <a:srgbClr val="FCE5CD"/>
            </a:solidFill>
            <a:ln cap="flat" cmpd="sng" w="28575">
              <a:solidFill>
                <a:srgbClr val="A4C2F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latin typeface="Source Sans Pro"/>
                  <a:ea typeface="Source Sans Pro"/>
                  <a:cs typeface="Source Sans Pro"/>
                  <a:sym typeface="Source Sans Pro"/>
                </a:rPr>
                <a:t>EFD</a:t>
              </a:r>
              <a:endParaRPr b="1" sz="1800"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  <p:sp>
          <p:nvSpPr>
            <p:cNvPr id="199" name="Google Shape;199;p31"/>
            <p:cNvSpPr txBox="1"/>
            <p:nvPr/>
          </p:nvSpPr>
          <p:spPr>
            <a:xfrm>
              <a:off x="574550" y="3373725"/>
              <a:ext cx="1397400" cy="60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rgbClr val="313333"/>
                  </a:solidFill>
                  <a:latin typeface="Source Sans Pro"/>
                  <a:ea typeface="Source Sans Pro"/>
                  <a:cs typeface="Source Sans Pro"/>
                  <a:sym typeface="Source Sans Pro"/>
                </a:rPr>
                <a:t>Engineering Facility Database</a:t>
              </a:r>
              <a:endParaRPr sz="13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2"/>
          <p:cNvSpPr txBox="1"/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Running Test and Observations at the Summit</a:t>
            </a:r>
            <a:endParaRPr/>
          </a:p>
        </p:txBody>
      </p:sp>
      <p:sp>
        <p:nvSpPr>
          <p:cNvPr id="205" name="Google Shape;205;p32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32"/>
          <p:cNvSpPr txBox="1"/>
          <p:nvPr>
            <p:ph idx="1" type="body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Activities are executed with Scheduler-driven operations in mind.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Scheduler can run scripted operations composed of a series of SAL Scripts, executed by the ScriptQueue (a.k.a. Blocks) or be used in survey mode.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Soak test has been executed routinely, using the same software that powers the survey simulations.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This is also the same software that has been in use for years now to operate AuxTel.</a:t>
            </a:r>
            <a:endParaRPr/>
          </a:p>
        </p:txBody>
      </p:sp>
      <p:pic>
        <p:nvPicPr>
          <p:cNvPr id="207" name="Google Shape;207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285" y="2571750"/>
            <a:ext cx="2847940" cy="217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1004" y="2595525"/>
            <a:ext cx="2785734" cy="21305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700" y="2731444"/>
            <a:ext cx="2883473" cy="17387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3"/>
          <p:cNvSpPr txBox="1"/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/>
              <a:t>Bonus points </a:t>
            </a:r>
            <a:endParaRPr sz="2900"/>
          </a:p>
        </p:txBody>
      </p:sp>
      <p:sp>
        <p:nvSpPr>
          <p:cNvPr id="215" name="Google Shape;215;p33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6" name="Google Shape;216;p33"/>
          <p:cNvSpPr txBox="1"/>
          <p:nvPr>
            <p:ph idx="1" type="body"/>
          </p:nvPr>
        </p:nvSpPr>
        <p:spPr>
          <a:xfrm>
            <a:off x="211425" y="966375"/>
            <a:ext cx="32022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All telemetry in influxdb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See Fausti talk tomorrow - same room G314 and time 16:30 - 13101-59</a:t>
            </a:r>
            <a:endParaRPr/>
          </a:p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Rubin Science Platform is deployed with the OCS builtin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b="1" lang="en"/>
              <a:t>Economou earlier 13101-37</a:t>
            </a:r>
            <a:endParaRPr b="1"/>
          </a:p>
          <a:p>
            <a:pPr indent="-342900" lvl="0" marL="457200" rtl="0" algn="l">
              <a:spcBef>
                <a:spcPts val="4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 set of introductory Jupyter examples are provided to users which are easily expandable to accomplish complex tasks.</a:t>
            </a:r>
            <a:endParaRPr/>
          </a:p>
          <a:p>
            <a:pPr indent="-342900" lvl="0" marL="457200" rtl="0" algn="l">
              <a:spcBef>
                <a:spcPts val="400"/>
              </a:spcBef>
              <a:spcAft>
                <a:spcPts val="400"/>
              </a:spcAft>
              <a:buSzPts val="1800"/>
              <a:buChar char="●"/>
            </a:pPr>
            <a:r>
              <a:rPr lang="en"/>
              <a:t>Excellent</a:t>
            </a:r>
            <a:r>
              <a:rPr lang="en"/>
              <a:t> </a:t>
            </a:r>
            <a:r>
              <a:rPr lang="en"/>
              <a:t>flexibility for commissioning</a:t>
            </a:r>
            <a:endParaRPr sz="1200"/>
          </a:p>
        </p:txBody>
      </p:sp>
      <p:pic>
        <p:nvPicPr>
          <p:cNvPr id="217" name="Google Shape;21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7100" y="566275"/>
            <a:ext cx="6215127" cy="44033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3"/>
          <p:cNvSpPr txBox="1"/>
          <p:nvPr/>
        </p:nvSpPr>
        <p:spPr>
          <a:xfrm>
            <a:off x="3650350" y="170450"/>
            <a:ext cx="2636400" cy="7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0000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INDUSTRY 4.0?</a:t>
            </a:r>
            <a:endParaRPr b="1" sz="1900">
              <a:solidFill>
                <a:srgbClr val="FF0000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4"/>
          <p:cNvSpPr txBox="1"/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TSSW - Middleware</a:t>
            </a:r>
            <a:endParaRPr/>
          </a:p>
        </p:txBody>
      </p:sp>
      <p:sp>
        <p:nvSpPr>
          <p:cNvPr id="224" name="Google Shape;224;p34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5" name="Google Shape;225;p34"/>
          <p:cNvSpPr txBox="1"/>
          <p:nvPr>
            <p:ph idx="1" type="body"/>
          </p:nvPr>
        </p:nvSpPr>
        <p:spPr>
          <a:xfrm>
            <a:off x="211425" y="966375"/>
            <a:ext cx="46938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While the current DDS implementation is stable, it is very finicky and it’s future has some risks, see </a:t>
            </a:r>
            <a:r>
              <a:rPr lang="en" sz="1600" u="sng">
                <a:solidFill>
                  <a:schemeClr val="hlink"/>
                </a:solidFill>
                <a:hlinkClick r:id="rId3"/>
              </a:rPr>
              <a:t>tstn-028</a:t>
            </a:r>
            <a:r>
              <a:rPr lang="en" sz="1600"/>
              <a:t> and </a:t>
            </a:r>
            <a:r>
              <a:rPr lang="en" sz="1600" u="sng">
                <a:solidFill>
                  <a:schemeClr val="hlink"/>
                </a:solidFill>
                <a:hlinkClick r:id="rId4"/>
              </a:rPr>
              <a:t>tstn-033</a:t>
            </a:r>
            <a:r>
              <a:rPr lang="en" sz="1600"/>
              <a:t>.</a:t>
            </a:r>
            <a:endParaRPr sz="1600">
              <a:solidFill>
                <a:srgbClr val="43434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Toward the end  2022 agreed to go for a new kafka middleware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SalObj Kafka development complete.  SAL development took a long time - main developer sidetracked with other fires (TMA, DIMM, LaserTracker).   SAL work severely underestimated.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Containers set up, Tucson Test Stand testing started</a:t>
            </a:r>
            <a:endParaRPr sz="16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●"/>
            </a:pPr>
            <a:r>
              <a:rPr lang="en" sz="1600">
                <a:solidFill>
                  <a:srgbClr val="434343"/>
                </a:solidFill>
                <a:highlight>
                  <a:srgbClr val="FFFFFF"/>
                </a:highlight>
              </a:rPr>
              <a:t>Hope for Summit deployment late 2024</a:t>
            </a:r>
            <a:endParaRPr sz="2100"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81675" y="2489874"/>
            <a:ext cx="3862175" cy="209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4825" y="928974"/>
            <a:ext cx="2857500" cy="1381125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4"/>
          <p:cNvSpPr txBox="1"/>
          <p:nvPr/>
        </p:nvSpPr>
        <p:spPr>
          <a:xfrm>
            <a:off x="7158500" y="4472703"/>
            <a:ext cx="2092500" cy="3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13333"/>
                </a:solidFill>
                <a:latin typeface="Source Sans Pro"/>
                <a:ea typeface="Source Sans Pro"/>
                <a:cs typeface="Source Sans Pro"/>
                <a:sym typeface="Source Sans Pro"/>
              </a:rPr>
              <a:t> Credit: A. Clements</a:t>
            </a:r>
            <a:endParaRPr b="1" sz="1200">
              <a:solidFill>
                <a:srgbClr val="313333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1314451" y="175872"/>
            <a:ext cx="7741500" cy="595800"/>
          </a:xfrm>
          <a:prstGeom prst="rect">
            <a:avLst/>
          </a:prstGeom>
        </p:spPr>
        <p:txBody>
          <a:bodyPr anchorCtr="0" anchor="b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Kafka vs DDS</a:t>
            </a:r>
            <a:endParaRPr/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8572654" y="4857750"/>
            <a:ext cx="393900" cy="2001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| </a:t>
            </a:r>
            <a:fld id="{00000000-1234-1234-1234-123412341234}" type="slidenum">
              <a:rPr lang="en" sz="800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800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35"/>
          <p:cNvSpPr txBox="1"/>
          <p:nvPr>
            <p:ph idx="1" type="body"/>
          </p:nvPr>
        </p:nvSpPr>
        <p:spPr>
          <a:xfrm>
            <a:off x="171450" y="918741"/>
            <a:ext cx="4270200" cy="377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/>
              <a:t>Kafka</a:t>
            </a:r>
            <a:endParaRPr b="1"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Publish/Subscribe model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Topics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TCP/IP,  Durability (late-joiner) </a:t>
            </a:r>
            <a:endParaRPr sz="20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8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Brokered </a:t>
            </a:r>
            <a:endParaRPr sz="2000"/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en" sz="2000"/>
              <a:t>no </a:t>
            </a:r>
            <a:r>
              <a:rPr lang="en" sz="2000"/>
              <a:t>discovery</a:t>
            </a:r>
            <a:r>
              <a:rPr lang="en" sz="2000"/>
              <a:t> phase 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No topic schema (we adopt AVRO)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Partitions</a:t>
            </a:r>
            <a:r>
              <a:rPr lang="en" sz="2000"/>
              <a:t> and number of ACKs </a:t>
            </a:r>
            <a:endParaRPr sz="2000"/>
          </a:p>
        </p:txBody>
      </p:sp>
      <p:sp>
        <p:nvSpPr>
          <p:cNvPr id="236" name="Google Shape;236;p35"/>
          <p:cNvSpPr txBox="1"/>
          <p:nvPr>
            <p:ph idx="2" type="body"/>
          </p:nvPr>
        </p:nvSpPr>
        <p:spPr>
          <a:xfrm>
            <a:off x="4700953" y="918757"/>
            <a:ext cx="4265700" cy="37719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b="1" lang="en" sz="2000"/>
              <a:t>                         Data Distribution Service</a:t>
            </a:r>
            <a:endParaRPr b="1" sz="2000"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0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Publish/Subscribe model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Topics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TCP/IP,  Durability (late-joiner) </a:t>
            </a:r>
            <a:endParaRPr sz="1900"/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-349250" lvl="0" marL="457200" rtl="0" algn="l">
              <a:spcBef>
                <a:spcPts val="80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Distributed  </a:t>
            </a:r>
            <a:endParaRPr sz="1900"/>
          </a:p>
          <a:p>
            <a:pPr indent="-349250" lvl="1" marL="914400" rtl="0" algn="l">
              <a:spcBef>
                <a:spcPts val="0"/>
              </a:spcBef>
              <a:spcAft>
                <a:spcPts val="0"/>
              </a:spcAft>
              <a:buSzPts val="1900"/>
              <a:buChar char="○"/>
            </a:pPr>
            <a:r>
              <a:rPr lang="en" sz="1900"/>
              <a:t>UDP multicast/discovery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Rigid topic schema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Complex quality of service per topic 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Liveness </a:t>
            </a:r>
            <a:endParaRPr sz="1900"/>
          </a:p>
        </p:txBody>
      </p:sp>
      <p:pic>
        <p:nvPicPr>
          <p:cNvPr id="237" name="Google Shape;2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175" y="923925"/>
            <a:ext cx="1364951" cy="72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9025" y="946875"/>
            <a:ext cx="1863625" cy="50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6"/>
          <p:cNvSpPr txBox="1"/>
          <p:nvPr>
            <p:ph type="title"/>
          </p:nvPr>
        </p:nvSpPr>
        <p:spPr>
          <a:xfrm>
            <a:off x="1409575" y="170450"/>
            <a:ext cx="7498200" cy="6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actually need 	</a:t>
            </a:r>
            <a:endParaRPr/>
          </a:p>
        </p:txBody>
      </p:sp>
      <p:sp>
        <p:nvSpPr>
          <p:cNvPr id="244" name="Google Shape;244;p36"/>
          <p:cNvSpPr txBox="1"/>
          <p:nvPr>
            <p:ph idx="12" type="sldNum"/>
          </p:nvPr>
        </p:nvSpPr>
        <p:spPr>
          <a:xfrm>
            <a:off x="834828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36"/>
          <p:cNvSpPr txBox="1"/>
          <p:nvPr>
            <p:ph idx="1" type="body"/>
          </p:nvPr>
        </p:nvSpPr>
        <p:spPr>
          <a:xfrm>
            <a:off x="211425" y="966375"/>
            <a:ext cx="8620800" cy="37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/>
          </a:p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Average latency better than 25ms.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Latency standard deviation better than 3ms.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Throughput better than 3 MB/s per topic.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Consumers must be able to keep up with the data they read.</a:t>
            </a:r>
            <a:endParaRPr sz="20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2000"/>
              <a:t>Must be able to handle the full system</a:t>
            </a:r>
            <a:r>
              <a:rPr lang="en"/>
              <a:t> throughput.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400"/>
              </a:spcAft>
              <a:buNone/>
            </a:pPr>
            <a:r>
              <a:rPr lang="en"/>
              <a:t>Engineering Facility Database already captures all data and is Kafka/Influx based - we know Kafka can handle the message throughput.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Rubin template -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